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7" r:id="rId11"/>
    <p:sldId id="268" r:id="rId12"/>
    <p:sldId id="269" r:id="rId13"/>
    <p:sldId id="270" r:id="rId14"/>
    <p:sldId id="271" r:id="rId15"/>
    <p:sldId id="272" r:id="rId16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67" y="46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祐銓 甘" userId="56a77351c2377bff" providerId="LiveId" clId="{AC999A82-F0D8-4DEF-BC96-D78F1937D9C6}"/>
    <pc:docChg chg="modSld">
      <pc:chgData name="祐銓 甘" userId="56a77351c2377bff" providerId="LiveId" clId="{AC999A82-F0D8-4DEF-BC96-D78F1937D9C6}" dt="2023-01-02T07:59:48.041" v="1" actId="20577"/>
      <pc:docMkLst>
        <pc:docMk/>
      </pc:docMkLst>
      <pc:sldChg chg="modSp mod">
        <pc:chgData name="祐銓 甘" userId="56a77351c2377bff" providerId="LiveId" clId="{AC999A82-F0D8-4DEF-BC96-D78F1937D9C6}" dt="2023-01-02T07:59:48.041" v="1" actId="20577"/>
        <pc:sldMkLst>
          <pc:docMk/>
          <pc:sldMk cId="668720635" sldId="257"/>
        </pc:sldMkLst>
        <pc:spChg chg="mod">
          <ac:chgData name="祐銓 甘" userId="56a77351c2377bff" providerId="LiveId" clId="{AC999A82-F0D8-4DEF-BC96-D78F1937D9C6}" dt="2023-01-02T07:59:37.134" v="0" actId="20577"/>
          <ac:spMkLst>
            <pc:docMk/>
            <pc:sldMk cId="668720635" sldId="257"/>
            <ac:spMk id="3" creationId="{3E4FBD05-29DE-C1EB-6C63-B06C996F2AD3}"/>
          </ac:spMkLst>
        </pc:spChg>
        <pc:spChg chg="mod">
          <ac:chgData name="祐銓 甘" userId="56a77351c2377bff" providerId="LiveId" clId="{AC999A82-F0D8-4DEF-BC96-D78F1937D9C6}" dt="2023-01-02T07:59:48.041" v="1" actId="20577"/>
          <ac:spMkLst>
            <pc:docMk/>
            <pc:sldMk cId="668720635" sldId="257"/>
            <ac:spMk id="4" creationId="{492A0D1C-8B0C-DD35-56A2-A4C8807FD4BC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020" y="1769541"/>
            <a:ext cx="7080026" cy="1828801"/>
          </a:xfrm>
        </p:spPr>
        <p:txBody>
          <a:bodyPr anchor="b">
            <a:normAutofit/>
          </a:bodyPr>
          <a:lstStyle>
            <a:lvl1pPr algn="ctr"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020" y="3773490"/>
            <a:ext cx="7080026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97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13" y="547807"/>
            <a:ext cx="760634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4" y="4565255"/>
            <a:ext cx="7766495" cy="543472"/>
          </a:xfrm>
        </p:spPr>
        <p:txBody>
          <a:bodyPr anchor="b">
            <a:normAutofit/>
          </a:bodyPr>
          <a:lstStyle>
            <a:lvl1pPr algn="ctr"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77012" y="695010"/>
            <a:ext cx="7384010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5247728"/>
            <a:ext cx="7765322" cy="543472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654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608437"/>
            <a:ext cx="7765322" cy="3534344"/>
          </a:xfrm>
        </p:spPr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4295180"/>
            <a:ext cx="7765322" cy="1501826"/>
          </a:xfrm>
        </p:spPr>
        <p:txBody>
          <a:bodyPr anchor="ctr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023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992904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3"/>
            <a:ext cx="6564224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4304353"/>
            <a:ext cx="7765322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742950" y="884796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7878537" y="2928258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226070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2126943"/>
            <a:ext cx="7765322" cy="251183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9" y="4650556"/>
            <a:ext cx="7764149" cy="1140644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648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6" y="609600"/>
            <a:ext cx="776532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1885950"/>
            <a:ext cx="2475738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165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768112"/>
            <a:ext cx="2475738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5033" y="1885950"/>
            <a:ext cx="2475738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165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76" y="2768112"/>
            <a:ext cx="2475738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4929" y="1885950"/>
            <a:ext cx="2475738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165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4929" y="2768111"/>
            <a:ext cx="2475738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1/2/2023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2364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472" y="1818215"/>
            <a:ext cx="2504979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850" y="1818215"/>
            <a:ext cx="2504979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038" y="1818215"/>
            <a:ext cx="2504979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609600"/>
            <a:ext cx="776532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6" y="3904106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63577" y="1938918"/>
            <a:ext cx="2319276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6" y="4572443"/>
            <a:ext cx="2475738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91" y="3904106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09307" y="1939094"/>
            <a:ext cx="2319276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76" y="4572442"/>
            <a:ext cx="2475738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5023" y="3904106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056774" y="1934432"/>
            <a:ext cx="2319276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4929" y="4572442"/>
            <a:ext cx="2475738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1/2/2023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2254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5619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7302" y="609600"/>
            <a:ext cx="1713365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7" y="609600"/>
            <a:ext cx="5937654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588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065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1761068"/>
            <a:ext cx="7192913" cy="1828813"/>
          </a:xfrm>
        </p:spPr>
        <p:txBody>
          <a:bodyPr anchor="b"/>
          <a:lstStyle>
            <a:lvl1pPr algn="ctr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763439"/>
            <a:ext cx="7192913" cy="1333494"/>
          </a:xfrm>
        </p:spPr>
        <p:txBody>
          <a:bodyPr anchor="t"/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521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609600"/>
            <a:ext cx="776532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6" y="2076450"/>
            <a:ext cx="364263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8037" y="2076451"/>
            <a:ext cx="364263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886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346" y="1734507"/>
            <a:ext cx="37719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768" y="1734507"/>
            <a:ext cx="37719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609600"/>
            <a:ext cx="776532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4510" y="1855153"/>
            <a:ext cx="3573573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4510" y="2702104"/>
            <a:ext cx="3573573" cy="3043533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2374" y="1855153"/>
            <a:ext cx="3584687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2376" y="2702104"/>
            <a:ext cx="3584686" cy="3043533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1/2/2023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180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1/2/2023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672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1/2/2023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027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600"/>
            <a:ext cx="2780167" cy="1821918"/>
          </a:xfrm>
        </p:spPr>
        <p:txBody>
          <a:bodyPr anchor="b">
            <a:normAutofit/>
          </a:bodyPr>
          <a:lstStyle>
            <a:lvl1pPr algn="ctr">
              <a:defRPr sz="21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5" y="609601"/>
            <a:ext cx="4808943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2673351"/>
            <a:ext cx="2780167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909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249" y="609600"/>
            <a:ext cx="2688125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763702"/>
            <a:ext cx="4280924" cy="1675559"/>
          </a:xfrm>
        </p:spPr>
        <p:txBody>
          <a:bodyPr anchor="b">
            <a:no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81914" y="763702"/>
            <a:ext cx="2456813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5273" y="2679700"/>
            <a:ext cx="3441071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047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6" y="609600"/>
            <a:ext cx="776532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2076450"/>
            <a:ext cx="776532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60007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7" y="6000750"/>
            <a:ext cx="50046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6000750"/>
            <a:ext cx="5651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6274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7" r:id="rId1"/>
    <p:sldLayoutId id="2147483676" r:id="rId2"/>
    <p:sldLayoutId id="2147483675" r:id="rId3"/>
    <p:sldLayoutId id="2147483674" r:id="rId4"/>
    <p:sldLayoutId id="2147483673" r:id="rId5"/>
    <p:sldLayoutId id="2147483672" r:id="rId6"/>
    <p:sldLayoutId id="2147483671" r:id="rId7"/>
    <p:sldLayoutId id="2147483670" r:id="rId8"/>
    <p:sldLayoutId id="2147483669" r:id="rId9"/>
    <p:sldLayoutId id="2147483668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</p:sldLayoutIdLst>
  <p:hf sldNum="0" hdr="0" ftr="0" dt="0"/>
  <p:txStyles>
    <p:titleStyle>
      <a:lvl1pPr algn="ctr" defTabSz="342900" rtl="0" eaLnBrk="1" latinLnBrk="0" hangingPunct="1">
        <a:lnSpc>
          <a:spcPct val="90000"/>
        </a:lnSpc>
        <a:spcBef>
          <a:spcPct val="0"/>
        </a:spcBef>
        <a:buNone/>
        <a:defRPr sz="34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29500" algn="l" defTabSz="342900" rtl="0" eaLnBrk="1" latinLnBrk="0" hangingPunct="1">
        <a:lnSpc>
          <a:spcPct val="110000"/>
        </a:lnSpc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725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540000" indent="-202500" algn="l" defTabSz="342900" rtl="0" eaLnBrk="1" latinLnBrk="0" hangingPunct="1">
        <a:lnSpc>
          <a:spcPct val="110000"/>
        </a:lnSpc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"/>
        <a:defRPr sz="1575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769500" indent="-162000" algn="l" defTabSz="342900" rtl="0" eaLnBrk="1" latinLnBrk="0" hangingPunct="1">
        <a:lnSpc>
          <a:spcPct val="110000"/>
        </a:lnSpc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3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039500" indent="-162000" algn="l" defTabSz="342900" rtl="0" eaLnBrk="1" latinLnBrk="0" hangingPunct="1">
        <a:lnSpc>
          <a:spcPct val="110000"/>
        </a:lnSpc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"/>
        <a:defRPr sz="12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255500" indent="-162000" algn="l" defTabSz="342900" rtl="0" eaLnBrk="1" latinLnBrk="0" hangingPunct="1">
        <a:lnSpc>
          <a:spcPct val="110000"/>
        </a:lnSpc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2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1510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18013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09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2329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url=http%3A%2F%2Fmail.atm.ncu.edu.tw%2F~hong%2Fatmhmpg%2Fforce%2Ffig09.htm&amp;psig=AOvVaw36pImT2vfhHA12h58qTXRa&amp;ust=1672212903591000&amp;source=images&amp;cd=vfe&amp;ved=0CBAQjRxqFwoTCIib6NKkmfwCFQAAAAAdAAAAABAE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視訊 3">
            <a:extLst>
              <a:ext uri="{FF2B5EF4-FFF2-40B4-BE49-F238E27FC236}">
                <a16:creationId xmlns:a16="http://schemas.microsoft.com/office/drawing/2014/main" id="{01C34FBF-F891-B510-B25B-88BC69675E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-1" b="-1"/>
          <a:stretch/>
        </p:blipFill>
        <p:spPr>
          <a:xfrm>
            <a:off x="15" y="0"/>
            <a:ext cx="9143985" cy="6857999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 flipH="1">
            <a:off x="5570164" y="1191288"/>
            <a:ext cx="1496683" cy="5650990"/>
          </a:xfrm>
          <a:prstGeom prst="round2SameRect">
            <a:avLst>
              <a:gd name="adj1" fmla="val 9679"/>
              <a:gd name="adj2" fmla="val 400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AAA2975B-81E3-5E3E-D7E2-4CCA0FAD6D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776" y="3479680"/>
            <a:ext cx="4827078" cy="789317"/>
          </a:xfrm>
        </p:spPr>
        <p:txBody>
          <a:bodyPr>
            <a:normAutofit/>
          </a:bodyPr>
          <a:lstStyle/>
          <a:p>
            <a:pPr algn="l"/>
            <a:r>
              <a:rPr lang="zh-TW" altLang="en-US" sz="3300" dirty="0">
                <a:solidFill>
                  <a:srgbClr val="FFFF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大氣中的物理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94DFB32-C40F-7052-B166-C666CE5476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0776" y="4268997"/>
            <a:ext cx="4827078" cy="401129"/>
          </a:xfrm>
        </p:spPr>
        <p:txBody>
          <a:bodyPr>
            <a:normAutofit/>
          </a:bodyPr>
          <a:lstStyle/>
          <a:p>
            <a:pPr algn="l"/>
            <a:r>
              <a:rPr lang="zh-TW" altLang="en-US" sz="1350" dirty="0">
                <a:solidFill>
                  <a:srgbClr val="FFFF00"/>
                </a:solidFill>
              </a:rPr>
              <a:t>主講</a:t>
            </a:r>
            <a:r>
              <a:rPr lang="en-US" altLang="zh-TW" sz="1350" dirty="0">
                <a:solidFill>
                  <a:srgbClr val="FFFF00"/>
                </a:solidFill>
              </a:rPr>
              <a:t>:</a:t>
            </a:r>
            <a:r>
              <a:rPr lang="zh-TW" altLang="en-US" sz="1350" dirty="0">
                <a:solidFill>
                  <a:srgbClr val="FFFF00"/>
                </a:solidFill>
              </a:rPr>
              <a:t> 大氣二 吳柏慶、大氣一 甘祐銓</a:t>
            </a:r>
          </a:p>
        </p:txBody>
      </p:sp>
    </p:spTree>
    <p:extLst>
      <p:ext uri="{BB962C8B-B14F-4D97-AF65-F5344CB8AC3E}">
        <p14:creationId xmlns:p14="http://schemas.microsoft.com/office/powerpoint/2010/main" val="179049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BB060E-BDCD-4937-8E8F-D2842B549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影響氣塊運動的主要作用力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A4952B8-E33F-5611-D807-C798B7FD19A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真實存在的力</a:t>
            </a:r>
            <a:endParaRPr lang="en-US" altLang="zh-TW" sz="2400" dirty="0"/>
          </a:p>
          <a:p>
            <a:pPr lvl="1"/>
            <a:r>
              <a:rPr lang="zh-TW" altLang="en-US" sz="2250" dirty="0"/>
              <a:t>氣壓梯度力 </a:t>
            </a:r>
            <a:r>
              <a:rPr lang="en-US" altLang="zh-TW" sz="2250" dirty="0"/>
              <a:t>(PGF)</a:t>
            </a:r>
          </a:p>
          <a:p>
            <a:pPr lvl="1"/>
            <a:r>
              <a:rPr lang="zh-TW" altLang="en-US" sz="2250" dirty="0"/>
              <a:t>重力</a:t>
            </a:r>
            <a:endParaRPr lang="en-US" altLang="zh-TW" sz="2250" dirty="0"/>
          </a:p>
          <a:p>
            <a:pPr lvl="1"/>
            <a:r>
              <a:rPr lang="zh-TW" altLang="en-US" sz="2250" dirty="0"/>
              <a:t>阻滯力</a:t>
            </a:r>
            <a:endParaRPr lang="en-US" altLang="zh-TW" sz="2250" dirty="0"/>
          </a:p>
          <a:p>
            <a:pPr marL="337500" lvl="1" indent="0">
              <a:buNone/>
            </a:pPr>
            <a:endParaRPr lang="zh-TW" altLang="en-US" sz="2250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0FA56EB-779E-2D6A-60C4-BF8234BC6D1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視似力</a:t>
            </a:r>
            <a:endParaRPr lang="en-US" altLang="zh-TW" sz="2400" dirty="0"/>
          </a:p>
          <a:p>
            <a:pPr lvl="1"/>
            <a:r>
              <a:rPr lang="zh-TW" altLang="en-US" sz="2250" dirty="0"/>
              <a:t>離心力</a:t>
            </a:r>
            <a:endParaRPr lang="en-US" altLang="zh-TW" sz="2250" dirty="0"/>
          </a:p>
          <a:p>
            <a:pPr lvl="1"/>
            <a:r>
              <a:rPr lang="zh-TW" altLang="en-US" sz="2250" dirty="0"/>
              <a:t>科氏力</a:t>
            </a:r>
          </a:p>
        </p:txBody>
      </p:sp>
    </p:spTree>
    <p:extLst>
      <p:ext uri="{BB962C8B-B14F-4D97-AF65-F5344CB8AC3E}">
        <p14:creationId xmlns:p14="http://schemas.microsoft.com/office/powerpoint/2010/main" val="1434996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B1A876-2449-51CD-A902-A96397C82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氣壓梯度力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A28D067-66F7-F64E-B6D3-7C8393954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/>
              <a:t>氣塊在不同壓力的受力不同</a:t>
            </a:r>
            <a:endParaRPr lang="en-US" altLang="zh-TW" sz="2800" dirty="0"/>
          </a:p>
          <a:p>
            <a:r>
              <a:rPr lang="zh-TW" altLang="en-US" sz="2800" dirty="0"/>
              <a:t>基本假設</a:t>
            </a:r>
            <a:r>
              <a:rPr lang="en-US" altLang="zh-TW" sz="2800" dirty="0"/>
              <a:t>:</a:t>
            </a:r>
            <a:r>
              <a:rPr lang="zh-TW" altLang="en-US" sz="2800" dirty="0"/>
              <a:t> 壓力的空間分布具連續性</a:t>
            </a:r>
            <a:endParaRPr lang="en-US" altLang="zh-TW" sz="2800" dirty="0"/>
          </a:p>
          <a:p>
            <a:r>
              <a:rPr lang="zh-TW" altLang="en-US" sz="2800" dirty="0"/>
              <a:t>通常以加速度的形式表示</a:t>
            </a:r>
          </a:p>
        </p:txBody>
      </p:sp>
    </p:spTree>
    <p:extLst>
      <p:ext uri="{BB962C8B-B14F-4D97-AF65-F5344CB8AC3E}">
        <p14:creationId xmlns:p14="http://schemas.microsoft.com/office/powerpoint/2010/main" val="3607202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B9BCEF-4891-4598-73D0-945A2F7F3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阻滯力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9EA84E-C869-3C97-E4EF-7B9C00F88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來自流體的黏性</a:t>
            </a:r>
            <a:endParaRPr lang="en-US" altLang="zh-TW" sz="2400" dirty="0"/>
          </a:p>
          <a:p>
            <a:endParaRPr lang="en-US" altLang="zh-TW" sz="2400" dirty="0"/>
          </a:p>
          <a:p>
            <a:r>
              <a:rPr lang="zh-TW" altLang="en-US" sz="2400" dirty="0"/>
              <a:t>會因速度而具有不同的計算方式</a:t>
            </a:r>
            <a:endParaRPr lang="en-US" altLang="zh-TW" sz="2400" dirty="0"/>
          </a:p>
          <a:p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17517393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988211-105D-04E3-4B58-EC9DCA088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科氏力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4096A3-4742-6888-0819-0BEAAFE29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只有在旋轉體系中觀測才有此特性</a:t>
            </a:r>
            <a:endParaRPr lang="en-US" altLang="zh-TW" sz="2400" dirty="0"/>
          </a:p>
          <a:p>
            <a:endParaRPr lang="en-US" altLang="zh-TW" sz="2400" dirty="0"/>
          </a:p>
          <a:p>
            <a:r>
              <a:rPr lang="zh-TW" altLang="en-US" sz="2400" dirty="0"/>
              <a:t>角動量守恆</a:t>
            </a:r>
            <a:endParaRPr lang="en-US" altLang="zh-TW" sz="2400" dirty="0"/>
          </a:p>
          <a:p>
            <a:endParaRPr lang="en-US" altLang="zh-TW" sz="2400" dirty="0"/>
          </a:p>
          <a:p>
            <a:r>
              <a:rPr lang="zh-TW" altLang="en-US" sz="2400" dirty="0"/>
              <a:t>南北半球的方向不同</a:t>
            </a:r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309396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6C74C4-5A70-06C3-009F-0B065C46B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313" y="609600"/>
            <a:ext cx="7765322" cy="1257300"/>
          </a:xfrm>
        </p:spPr>
        <p:txBody>
          <a:bodyPr/>
          <a:lstStyle/>
          <a:p>
            <a:r>
              <a:rPr lang="zh-TW" altLang="en-US" dirty="0"/>
              <a:t>大氣動力學實例</a:t>
            </a:r>
            <a:r>
              <a:rPr lang="en-US" altLang="zh-TW" dirty="0"/>
              <a:t>:</a:t>
            </a:r>
            <a:r>
              <a:rPr lang="zh-TW" altLang="en-US" dirty="0"/>
              <a:t> 地轉平衡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50F2716-48C9-F36F-5B18-3DD1C6A247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/>
              <a:t>高中的地轉平衡</a:t>
            </a:r>
            <a:endParaRPr lang="en-US" altLang="zh-TW" sz="2800" dirty="0"/>
          </a:p>
          <a:p>
            <a:endParaRPr lang="en-US" altLang="zh-TW" sz="2800" dirty="0"/>
          </a:p>
          <a:p>
            <a:endParaRPr lang="en-US" altLang="zh-TW" sz="2800" dirty="0"/>
          </a:p>
          <a:p>
            <a:r>
              <a:rPr lang="zh-TW" altLang="en-US" sz="2800" dirty="0"/>
              <a:t>實際上的地轉平衡</a:t>
            </a:r>
            <a:endParaRPr lang="en-US" altLang="zh-TW" sz="2800" dirty="0"/>
          </a:p>
          <a:p>
            <a:pPr marL="27675" indent="0">
              <a:buNone/>
            </a:pPr>
            <a:endParaRPr lang="en-US" altLang="zh-TW" sz="2800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4CADC4C7-9297-3E83-0013-53D63D13BD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8976" y="2004867"/>
            <a:ext cx="2872468" cy="1928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7875AF5B-BBA2-8EBC-BA1B-FB421B9FC318}"/>
              </a:ext>
            </a:extLst>
          </p:cNvPr>
          <p:cNvSpPr txBox="1"/>
          <p:nvPr/>
        </p:nvSpPr>
        <p:spPr>
          <a:xfrm>
            <a:off x="915760" y="2676957"/>
            <a:ext cx="4212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800" dirty="0"/>
              <a:t>圖源</a:t>
            </a:r>
            <a:r>
              <a:rPr lang="en-US" altLang="zh-TW" sz="800" dirty="0"/>
              <a:t>:</a:t>
            </a:r>
            <a:r>
              <a:rPr lang="zh-TW" altLang="en-US" sz="800" dirty="0"/>
              <a:t> </a:t>
            </a:r>
            <a:r>
              <a:rPr lang="en-US" altLang="zh-TW" sz="800" dirty="0">
                <a:hlinkClick r:id="rId3"/>
              </a:rPr>
              <a:t>https://www.google.com/url?sa=i&amp;url=http%3A%2F%2Fmail.atm.ncu.edu.tw%2F~hong%2Fatmhmpg%2Fforce%2Ffig09.htm&amp;psig=AOvVaw36pImT2vfhHA12h58qTXRa&amp;ust=1672212903591000&amp;source=images&amp;cd=vfe&amp;ved=0CBAQjRxqFwoTCIib6NKkmfwCFQAAAAAdAAAAABAE</a:t>
            </a:r>
            <a:r>
              <a:rPr lang="zh-TW" altLang="en-US" sz="800" dirty="0"/>
              <a:t> 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2709E74C-4468-FBBC-4725-4E40A600F8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3454" y="4143374"/>
            <a:ext cx="4647990" cy="247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835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06E725-F4BC-17BA-7FD1-6AF24DC4D7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感謝聆聽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F42AB44-AB0F-36C7-1106-79F51326FF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1147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350C45-E23C-DFE2-E3F2-4F8F80D77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內容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E4FBD05-29DE-C1EB-6C63-B06C996F2AD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TW" altLang="en-US" dirty="0"/>
              <a:t>流體力學</a:t>
            </a:r>
            <a:endParaRPr lang="en-US" altLang="zh-TW" dirty="0"/>
          </a:p>
          <a:p>
            <a:pPr lvl="1"/>
            <a:r>
              <a:rPr lang="zh-TW" altLang="en-US" dirty="0"/>
              <a:t>理想流體</a:t>
            </a:r>
            <a:endParaRPr lang="en-US" altLang="zh-TW" dirty="0"/>
          </a:p>
          <a:p>
            <a:pPr lvl="1"/>
            <a:r>
              <a:rPr lang="zh-TW" altLang="en-US" dirty="0"/>
              <a:t>連續方程式</a:t>
            </a:r>
            <a:endParaRPr lang="en-US" altLang="zh-TW" dirty="0"/>
          </a:p>
          <a:p>
            <a:pPr lvl="1"/>
            <a:r>
              <a:rPr lang="zh-TW" altLang="en-US" dirty="0"/>
              <a:t>柏努利方程式</a:t>
            </a:r>
            <a:endParaRPr lang="en-US" altLang="zh-TW" dirty="0"/>
          </a:p>
          <a:p>
            <a:pPr lvl="1"/>
            <a:r>
              <a:rPr lang="zh-TW" altLang="en-US" dirty="0"/>
              <a:t>真實流體</a:t>
            </a:r>
            <a:endParaRPr lang="en-US" altLang="zh-TW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92A0D1C-8B0C-DD35-56A2-A4C8807FD4B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TW" altLang="en-US" dirty="0"/>
              <a:t>大氣動力學</a:t>
            </a:r>
            <a:endParaRPr lang="en-US" altLang="zh-TW" dirty="0"/>
          </a:p>
          <a:p>
            <a:pPr lvl="1"/>
            <a:r>
              <a:rPr lang="zh-TW" altLang="en-US" dirty="0"/>
              <a:t>氣塊</a:t>
            </a:r>
            <a:endParaRPr lang="en-US" altLang="zh-TW" dirty="0"/>
          </a:p>
          <a:p>
            <a:pPr lvl="1"/>
            <a:r>
              <a:rPr lang="zh-TW" altLang="en-US" dirty="0"/>
              <a:t>影響氣塊運動的主要作用力</a:t>
            </a:r>
            <a:endParaRPr lang="en-US" altLang="zh-TW" dirty="0"/>
          </a:p>
          <a:p>
            <a:pPr lvl="2"/>
            <a:r>
              <a:rPr lang="en-US" altLang="zh-TW" dirty="0"/>
              <a:t>PGF</a:t>
            </a:r>
          </a:p>
          <a:p>
            <a:pPr lvl="2"/>
            <a:r>
              <a:rPr lang="zh-TW" altLang="en-US" dirty="0"/>
              <a:t>阻滯力</a:t>
            </a:r>
            <a:endParaRPr lang="en-US" altLang="zh-TW" dirty="0"/>
          </a:p>
          <a:p>
            <a:pPr lvl="2"/>
            <a:r>
              <a:rPr lang="zh-TW" altLang="en-US" dirty="0"/>
              <a:t>科氏力</a:t>
            </a:r>
          </a:p>
        </p:txBody>
      </p:sp>
    </p:spTree>
    <p:extLst>
      <p:ext uri="{BB962C8B-B14F-4D97-AF65-F5344CB8AC3E}">
        <p14:creationId xmlns:p14="http://schemas.microsoft.com/office/powerpoint/2010/main" val="668720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Rough stormy water in motion">
            <a:extLst>
              <a:ext uri="{FF2B5EF4-FFF2-40B4-BE49-F238E27FC236}">
                <a16:creationId xmlns:a16="http://schemas.microsoft.com/office/drawing/2014/main" id="{9F56E84D-C884-8B1E-AE5D-E74F63C41E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t="3914" b="11817"/>
          <a:stretch/>
        </p:blipFill>
        <p:spPr>
          <a:xfrm>
            <a:off x="15" y="857257"/>
            <a:ext cx="9143985" cy="5143493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1F8F017-75AB-A7E9-27C8-9B66DC9DF4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8020" y="2184405"/>
            <a:ext cx="7080026" cy="1371601"/>
          </a:xfrm>
        </p:spPr>
        <p:txBody>
          <a:bodyPr>
            <a:normAutofit/>
          </a:bodyPr>
          <a:lstStyle/>
          <a:p>
            <a:r>
              <a:rPr lang="zh-TW" altLang="en-US" dirty="0"/>
              <a:t>流體力學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CF83D56-CEBB-A9DC-D332-93F930497F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8020" y="3687367"/>
            <a:ext cx="7080026" cy="787400"/>
          </a:xfrm>
        </p:spPr>
        <p:txBody>
          <a:bodyPr>
            <a:normAutofit/>
          </a:bodyPr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91491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B1A623-2086-170C-3267-BEBD69C58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理想流體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88A1A6-2D4F-8732-DBF7-6E34A427B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流線</a:t>
            </a:r>
            <a:endParaRPr lang="en-US" altLang="zh-TW" sz="2400" dirty="0"/>
          </a:p>
          <a:p>
            <a:r>
              <a:rPr lang="zh-TW" altLang="en-US" sz="2400"/>
              <a:t>層流</a:t>
            </a:r>
            <a:endParaRPr lang="en-US" altLang="zh-TW" sz="2400" dirty="0"/>
          </a:p>
          <a:p>
            <a:r>
              <a:rPr lang="zh-TW" altLang="en-US" sz="2400" dirty="0"/>
              <a:t>穩定性</a:t>
            </a:r>
            <a:endParaRPr lang="en-US" altLang="zh-TW" sz="2400" dirty="0"/>
          </a:p>
          <a:p>
            <a:r>
              <a:rPr lang="zh-TW" altLang="en-US" sz="2400" dirty="0"/>
              <a:t>不可壓縮性</a:t>
            </a:r>
            <a:endParaRPr lang="en-US" altLang="zh-TW" sz="2400" dirty="0"/>
          </a:p>
          <a:p>
            <a:r>
              <a:rPr lang="zh-TW" altLang="en-US" sz="2400" dirty="0"/>
              <a:t>無黏滯性</a:t>
            </a:r>
            <a:endParaRPr lang="en-US" altLang="zh-TW" sz="2400" dirty="0"/>
          </a:p>
          <a:p>
            <a:r>
              <a:rPr lang="zh-TW" altLang="en-US" sz="2400" dirty="0"/>
              <a:t>不具轉動性</a:t>
            </a:r>
            <a:endParaRPr lang="en-US" altLang="zh-TW" sz="2400" dirty="0"/>
          </a:p>
          <a:p>
            <a:pPr marL="27675" indent="0">
              <a:buNone/>
            </a:pPr>
            <a:endParaRPr lang="en-US" altLang="zh-TW" sz="2400" dirty="0"/>
          </a:p>
          <a:p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97191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84CA8D-1D9E-CC9B-4677-83D744588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連續方程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EB4F5D2-72BC-3AFD-C909-ABC056B3FE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質量守恆</a:t>
            </a:r>
            <a:endParaRPr lang="en-US" altLang="zh-TW" sz="2400" dirty="0"/>
          </a:p>
          <a:p>
            <a:r>
              <a:rPr lang="zh-TW" altLang="en-US" sz="2400" dirty="0"/>
              <a:t>限制條件</a:t>
            </a:r>
            <a:r>
              <a:rPr lang="en-US" altLang="zh-TW" sz="2400" dirty="0"/>
              <a:t>:</a:t>
            </a:r>
            <a:r>
              <a:rPr lang="zh-TW" altLang="en-US" sz="2400" dirty="0"/>
              <a:t>  僅限理想流體使用</a:t>
            </a:r>
            <a:endParaRPr lang="en-US" altLang="zh-TW" sz="2400" dirty="0"/>
          </a:p>
          <a:p>
            <a:r>
              <a:rPr lang="zh-TW" altLang="en-US" sz="2400" dirty="0"/>
              <a:t>體積流率</a:t>
            </a:r>
            <a:endParaRPr lang="en-US" altLang="zh-TW" sz="2400" dirty="0"/>
          </a:p>
          <a:p>
            <a:r>
              <a:rPr lang="zh-TW" altLang="en-US" sz="2400" dirty="0"/>
              <a:t>質量流率</a:t>
            </a:r>
          </a:p>
        </p:txBody>
      </p:sp>
    </p:spTree>
    <p:extLst>
      <p:ext uri="{BB962C8B-B14F-4D97-AF65-F5344CB8AC3E}">
        <p14:creationId xmlns:p14="http://schemas.microsoft.com/office/powerpoint/2010/main" val="2691871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D7AFBC-E23A-7A96-AFEB-D1C915072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柏努利定律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B3F0F5E-B8D2-84BF-68C4-8C7F6F8FC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功能定理</a:t>
            </a:r>
            <a:endParaRPr lang="en-US" altLang="zh-TW" sz="2400" dirty="0"/>
          </a:p>
          <a:p>
            <a:r>
              <a:rPr lang="zh-TW" altLang="en-US" sz="2400" dirty="0"/>
              <a:t>限制條件</a:t>
            </a:r>
            <a:r>
              <a:rPr lang="en-US" altLang="zh-TW" sz="2400" dirty="0"/>
              <a:t>:</a:t>
            </a:r>
            <a:r>
              <a:rPr lang="zh-TW" altLang="en-US" sz="2400" dirty="0"/>
              <a:t>  理想流體</a:t>
            </a:r>
            <a:endParaRPr lang="en-US" altLang="zh-TW" sz="2400" dirty="0"/>
          </a:p>
          <a:p>
            <a:r>
              <a:rPr lang="zh-TW" altLang="en-US" sz="2400" dirty="0"/>
              <a:t>和康德效應的差異</a:t>
            </a:r>
          </a:p>
        </p:txBody>
      </p:sp>
    </p:spTree>
    <p:extLst>
      <p:ext uri="{BB962C8B-B14F-4D97-AF65-F5344CB8AC3E}">
        <p14:creationId xmlns:p14="http://schemas.microsoft.com/office/powerpoint/2010/main" val="1479802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0EB6F06-5226-7CD9-9C95-C8BDD0709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真實流體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91883B1-3A6C-FF88-B915-CB1FB4C10C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流體阻抗</a:t>
            </a:r>
            <a:endParaRPr lang="en-US" altLang="zh-TW" sz="2400" dirty="0"/>
          </a:p>
          <a:p>
            <a:r>
              <a:rPr lang="zh-TW" altLang="en-US" sz="2400" dirty="0"/>
              <a:t>渦旋</a:t>
            </a:r>
            <a:endParaRPr lang="en-US" altLang="zh-TW" sz="2400" dirty="0"/>
          </a:p>
          <a:p>
            <a:r>
              <a:rPr lang="zh-TW" altLang="en-US" sz="2400" dirty="0"/>
              <a:t>湍流</a:t>
            </a:r>
            <a:r>
              <a:rPr lang="en-US" altLang="zh-TW" sz="2400" dirty="0"/>
              <a:t>(Turbulence)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38659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2CA733A-8D25-4E63-8273-CC14052E0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8328403-27E9-55E7-A43F-996E043CE86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7" y="686141"/>
            <a:ext cx="9139983" cy="548571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28264E-43F8-4339-BE92-AA6B94D40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30" y="4220681"/>
            <a:ext cx="9141713" cy="2637319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BAE9D1B-42D2-FF37-45D3-05C816210D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8019" y="4406537"/>
            <a:ext cx="7080026" cy="1088336"/>
          </a:xfrm>
        </p:spPr>
        <p:txBody>
          <a:bodyPr>
            <a:normAutofit/>
          </a:bodyPr>
          <a:lstStyle/>
          <a:p>
            <a:r>
              <a:rPr lang="zh-TW" altLang="en-US" sz="4200" dirty="0"/>
              <a:t>大氣動力學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07A6BDD-72B8-2FA8-7B18-B466AC6978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8019" y="5494872"/>
            <a:ext cx="7080026" cy="621614"/>
          </a:xfrm>
        </p:spPr>
        <p:txBody>
          <a:bodyPr>
            <a:normAutofit/>
          </a:bodyPr>
          <a:lstStyle/>
          <a:p>
            <a:endParaRPr lang="zh-TW" altLang="en-US">
              <a:solidFill>
                <a:srgbClr val="C34D6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194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134F6C-7801-E80E-D238-F10F0252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氣塊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FD901B7-5368-17E6-CB18-56448BC6F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大氣常用的研究對象</a:t>
            </a:r>
            <a:endParaRPr lang="en-US" altLang="zh-TW" sz="2400" dirty="0"/>
          </a:p>
          <a:p>
            <a:r>
              <a:rPr lang="zh-TW" altLang="en-US" sz="2400" dirty="0"/>
              <a:t>同氣塊內的氣體分布可被視為均質</a:t>
            </a:r>
            <a:endParaRPr lang="en-US" altLang="zh-TW" sz="2400" dirty="0"/>
          </a:p>
          <a:p>
            <a:r>
              <a:rPr lang="zh-TW" altLang="en-US" sz="2400" dirty="0"/>
              <a:t>尺度常為公里級</a:t>
            </a:r>
            <a:endParaRPr lang="en-US" altLang="zh-TW" sz="2400" dirty="0"/>
          </a:p>
          <a:p>
            <a:pPr marL="27675" indent="0">
              <a:buNone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45838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AnalogousFromRegularSeedLeftStep">
      <a:dk1>
        <a:srgbClr val="000000"/>
      </a:dk1>
      <a:lt1>
        <a:srgbClr val="FFFFFF"/>
      </a:lt1>
      <a:dk2>
        <a:srgbClr val="242641"/>
      </a:dk2>
      <a:lt2>
        <a:srgbClr val="E2E8E6"/>
      </a:lt2>
      <a:accent1>
        <a:srgbClr val="C34D6C"/>
      </a:accent1>
      <a:accent2>
        <a:srgbClr val="B13B8C"/>
      </a:accent2>
      <a:accent3>
        <a:srgbClr val="B84DC3"/>
      </a:accent3>
      <a:accent4>
        <a:srgbClr val="743BB1"/>
      </a:accent4>
      <a:accent5>
        <a:srgbClr val="554DC3"/>
      </a:accent5>
      <a:accent6>
        <a:srgbClr val="3B64B1"/>
      </a:accent6>
      <a:hlink>
        <a:srgbClr val="319379"/>
      </a:hlink>
      <a:folHlink>
        <a:srgbClr val="7F7F7F"/>
      </a:folHlink>
    </a:clrScheme>
    <a:fontScheme name="Slate">
      <a:majorFont>
        <a:latin typeface="Bodoni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oudy Old Style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307</Words>
  <Application>Microsoft Office PowerPoint</Application>
  <PresentationFormat>如螢幕大小 (4:3)</PresentationFormat>
  <Paragraphs>69</Paragraphs>
  <Slides>15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0" baseType="lpstr">
      <vt:lpstr>標楷體</vt:lpstr>
      <vt:lpstr>Bodoni MT</vt:lpstr>
      <vt:lpstr>Goudy Old Style</vt:lpstr>
      <vt:lpstr>Wingdings 2</vt:lpstr>
      <vt:lpstr>SlateVTI</vt:lpstr>
      <vt:lpstr>大氣中的物理</vt:lpstr>
      <vt:lpstr>內容</vt:lpstr>
      <vt:lpstr>流體力學</vt:lpstr>
      <vt:lpstr>理想流體</vt:lpstr>
      <vt:lpstr>連續方程</vt:lpstr>
      <vt:lpstr>柏努利定律</vt:lpstr>
      <vt:lpstr>真實流體</vt:lpstr>
      <vt:lpstr>大氣動力學</vt:lpstr>
      <vt:lpstr>氣塊</vt:lpstr>
      <vt:lpstr>影響氣塊運動的主要作用力</vt:lpstr>
      <vt:lpstr>氣壓梯度力</vt:lpstr>
      <vt:lpstr>阻滯力</vt:lpstr>
      <vt:lpstr>科氏力</vt:lpstr>
      <vt:lpstr>大氣動力學實例: 地轉平衡</vt:lpstr>
      <vt:lpstr>感謝聆聽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大氣中的物理</dc:title>
  <dc:creator>祐銓 甘</dc:creator>
  <cp:lastModifiedBy>祐銓 甘</cp:lastModifiedBy>
  <cp:revision>2</cp:revision>
  <dcterms:created xsi:type="dcterms:W3CDTF">2022-12-27T00:59:02Z</dcterms:created>
  <dcterms:modified xsi:type="dcterms:W3CDTF">2023-01-02T07:59:56Z</dcterms:modified>
</cp:coreProperties>
</file>

<file path=docProps/thumbnail.jpeg>
</file>